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33274f2b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33274f2b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Coroutine</a:t>
            </a:r>
            <a:r>
              <a:rPr lang="zh-CN"/>
              <a:t>不能返回值，不能try...catch，写的代码难维护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33274f2b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33274f2b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具体含义后面有例子，接下来实战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33274f2b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33274f2b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33274f2b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33274f2b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下面介绍几个重要的概念和组件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33274f2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33274f2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即使用托管和事件，老系统也需要手动管理生命周期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33274f2b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33274f2b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刚开始使用的时候，建议只在NGUI使用，也就是在DataView，MonoBhv，类内部用，全AddTo(this)，避免满天飞生命周期管理不严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33274f2b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33274f2b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33274f2b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33274f2b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订阅会立即刷新，不用手动调用一次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33274f2b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33274f2b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33274f2b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33274f2b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2e8d2f4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2e8d2f4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33274f2b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33274f2b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可以在类内部自己更新自己（OnNext），同时外部别人Subcribe，这样一个Subject代表一件事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不像托管和Action，发布和订阅在两个地方，查找引用不好查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33274f2b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33274f2b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33274f2b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33274f2b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33274f2b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33274f2b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33274f2b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33274f2b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先大致介绍下工作，代码结构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默认没有NGUI，扩展了一套；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替换掉多个EventManager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Sampler可以替换掉Oscillator，参考</a:t>
            </a:r>
            <a:r>
              <a:rPr lang="zh-CN"/>
              <a:t>PlotRepairDataView:258，</a:t>
            </a:r>
            <a:r>
              <a:rPr lang="zh-CN"/>
              <a:t>XCityRepairMgr:110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Subject参考MonsterPlotUnlockPopup:64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小人寻路参考CityRepairWorkerView:26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Observable.Merge参考CityRepairMgr:102, RandomQuestMgr:96，这里可以看到也容易控制时序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龙喷火介绍下多个资源异步加载如何处理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33274f2b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33274f2b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优化空间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33274f2b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33274f2b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33274f2b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33274f2b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Rider黄标GC</a:t>
            </a:r>
            <a:r>
              <a:rPr lang="zh-CN"/>
              <a:t>提示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33274f2b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33274f2b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KOA guojing.wang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33274f2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33274f2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典型用例：GUI，现在的问题是程序需要调整GUI资源，耗时，易错；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数据表现分离：游戏可以剥离表现层运行，方便做逻辑自测，机器人，后端录像，IL热更新；需要强调下命名规范，Data和DataView力争完全隔离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模块解耦：调试和维护简单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这些都统一可以用响应式编程实现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33274f2b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33274f2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这里是入门功能，具体好处后面说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入门简单，使用深度广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33274f2b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33274f2b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响应式编程提出了一种响应式的思想，可以跨广度的解决多个领域的问题，入门简单，使用深度深，但是用好了以后会建议好一种思维，跨领域和语言解决问题，像基础工具，一招鲜吃遍天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33274f2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33274f2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可以按条件订阅不同类型的Observable，代码成块码放，简洁；可以整块替换掉事件流的产生源，重新发布，自测；</a:t>
            </a:r>
            <a:r>
              <a:rPr lang="zh-C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ObservableObservable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33274f2b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33274f2b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33274f2b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33274f2b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33274f2b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33274f2b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这里翻一下网站，主要看看操作符那里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ReactiveX</a:t>
            </a:r>
            <a:r>
              <a:rPr lang="zh-CN"/>
              <a:t>很好，但是Unity用不了，因为mobile il2cpp需要AOT编译，不能JIT，RX中使用了泛型，类似的问题曾经Protobuf也有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neuecc/UniRx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logs.unity3d.com/2015/12/23/1k-update-calls/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reactivex.io/documentation/observable.html" TargetMode="External"/><Relationship Id="rId4" Type="http://schemas.openxmlformats.org/officeDocument/2006/relationships/hyperlink" Target="https://github.com/neuecc/UniRx" TargetMode="External"/><Relationship Id="rId5" Type="http://schemas.openxmlformats.org/officeDocument/2006/relationships/hyperlink" Target="https://blogs.unity3d.com/2015/12/23/1k-update-calls/" TargetMode="External"/><Relationship Id="rId6" Type="http://schemas.openxmlformats.org/officeDocument/2006/relationships/hyperlink" Target="https://lianbai.github.io/2019/10/25/UniRx%E7%B2%BE%E8%AE%B2/UniRx%E7%B2%BE%E8%AE%B2-001-%E2%80%94%E2%80%94%E7%AE%80%E4%BB%8B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reactivex.io/" TargetMode="External"/><Relationship Id="rId4" Type="http://schemas.openxmlformats.org/officeDocument/2006/relationships/hyperlink" Target="https://github.com/neuecc/UniRx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响应式编程</a:t>
            </a:r>
            <a:r>
              <a:rPr lang="zh-CN"/>
              <a:t>UniRX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&amp; Why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UniRX</a:t>
            </a:r>
            <a:r>
              <a:rPr lang="zh-CN"/>
              <a:t>解决了IL2CPP AOT问题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Coroutine</a:t>
            </a:r>
            <a:r>
              <a:rPr lang="zh-CN"/>
              <a:t>可以</a:t>
            </a:r>
            <a:r>
              <a:rPr lang="zh-CN"/>
              <a:t>返回值，异常中断和错误处理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内置</a:t>
            </a:r>
            <a:r>
              <a:rPr lang="zh-CN"/>
              <a:t>MicroCoroutine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多线程操作GameObject（不推荐）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集成UGUI、可扩展NGUI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内置了MonoBehaviour相关的Trigger Observable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其它工具类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&amp; Why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11638"/>
            <a:ext cx="6401725" cy="302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Hello world UniRX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官网 </a:t>
            </a:r>
            <a:r>
              <a:rPr lang="zh-C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https://github.com/neuecc/UniRx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973" y="996275"/>
            <a:ext cx="3818174" cy="38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生命周期管理</a:t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09263"/>
            <a:ext cx="5343376" cy="174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/>
              <a:t>UniRX</a:t>
            </a:r>
            <a:r>
              <a:rPr lang="zh-CN"/>
              <a:t>提供了3类方式简单管理生命周期</a:t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5" y="2102950"/>
            <a:ext cx="3862350" cy="1631556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00" y="3958075"/>
            <a:ext cx="5911701" cy="803525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200" y="2102938"/>
            <a:ext cx="3862350" cy="1654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ReactiveProperty, ReactiveCollection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数据层和表现层分离怎么写？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可以这么写，但是效率是个问题</a:t>
            </a:r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50" y="2962875"/>
            <a:ext cx="5738027" cy="3599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/>
              <a:t>应该这么写：</a:t>
            </a:r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725" y="2004100"/>
            <a:ext cx="5928588" cy="3599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725" y="2400225"/>
            <a:ext cx="5087876" cy="675875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725" y="3338350"/>
            <a:ext cx="5014187" cy="3599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723" y="3737650"/>
            <a:ext cx="3954044" cy="9141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MicroCoroutine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Unity协程效率低下（因为Update本身就慢）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不能返回值，不能try...catch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https://blogs.unity3d.com/2015/12/23/1k-update-calls/</a:t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575" y="1253175"/>
            <a:ext cx="3563800" cy="348245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MicroCoroutine 只能 yield return null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满足这个条件完全可替换掉Unity协程</a:t>
            </a:r>
            <a:endParaRPr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500" y="1307849"/>
            <a:ext cx="3814376" cy="3577124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2053000"/>
            <a:ext cx="688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CN"/>
              <a:t>Reactive Programming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CN"/>
              <a:t>What &amp; Why UniRX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CN"/>
              <a:t>Hello world UniRX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CN"/>
              <a:t>应用案例&amp;优化空间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CN"/>
              <a:t>相关资料&amp;其它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Subject&lt;T&gt;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查找引用更方便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75" y="2779138"/>
            <a:ext cx="8770848" cy="12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MessageBroker, AsyncMessageBroker</a:t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25" y="2250174"/>
            <a:ext cx="5710399" cy="199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Hello world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Debugging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调试器仅仅可用在#if DEBUG</a:t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650" y="580725"/>
            <a:ext cx="3037050" cy="43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应用案例&amp;优化空间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应用案例&amp;优化空间</a:t>
            </a:r>
            <a:endParaRPr/>
          </a:p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NGUI事件绑定</a:t>
            </a:r>
            <a:r>
              <a:rPr lang="zh-CN"/>
              <a:t>（</a:t>
            </a:r>
            <a:r>
              <a:rPr lang="zh-CN"/>
              <a:t>美术和代码分离</a:t>
            </a:r>
            <a:r>
              <a:rPr lang="zh-CN"/>
              <a:t>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小人寻路（在一个代码块使用Update，生命周期，Subject）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随机任务NPC（数据和表现分离，Sample，Dirty，Observable.Merge）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地块修复系统（复杂逻辑分块处理，SampleFrame分帧）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龙喷火（Observable.WhenAll，Observable扩展，动画和代码分离，Subject）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TerminalExetension（剥离后端的自测）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应用案例&amp;优化空间</a:t>
            </a:r>
            <a:endParaRPr/>
          </a:p>
        </p:txBody>
      </p:sp>
      <p:sp>
        <p:nvSpPr>
          <p:cNvPr id="315" name="Google Shape;315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EventManager -&gt; </a:t>
            </a:r>
            <a:r>
              <a:rPr lang="zh-CN"/>
              <a:t>MessageBroker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Oscillator -&gt; Observable.Interval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AssetManager.LoadAsync，PrefabSpawnRequestEx -&gt;整合一套LoadAsObservable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带callback，errorCallback的协程 -&gt; AsObservable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常驻生命周期开销大的协程 -&gt; MicroCoroutine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开销大、逻辑复杂的Update -&gt; 分帧，分块Subcribe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Action，event，delegate的反注册 -&gt; CompositeDisposable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动画、模块解耦 -&gt; Subject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发消息失败处理 -&gt; AsObservable.Retry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相关资料&amp;其它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相关资料&amp;其它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生命周期！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GC，不要在Update中new Observable然后订阅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循序渐进，建议上手只在单内部类使用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相关资料&amp;其它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http://reactivex.io/documentation/observable.html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https://github.com/neuecc/UniRx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https://blogs.unity3d.com/2015/12/23/1k-update-calls/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https://lianbai.github.io/2019/10/25/UniRx%E7%B2%BE%E8%AE%B2/UniRx%E7%B2%BE%E8%AE%B2-001-%E2%80%94%E2%80%94%E7%AE%80%E4%BB%8B/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Reactive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FFFFFF"/>
                </a:solidFill>
              </a:rPr>
              <a:t>目标：开发人员、功能模块的独立、自洽、解耦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zh-CN" sz="1400">
                <a:solidFill>
                  <a:srgbClr val="FFFFFF"/>
                </a:solidFill>
              </a:rPr>
              <a:t>美术资源和程序代码解耦（GUI）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zh-CN" sz="1400">
                <a:solidFill>
                  <a:srgbClr val="FFFFFF"/>
                </a:solidFill>
              </a:rPr>
              <a:t>程序架构上数据和表现层分离（带来的好处）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zh-CN" sz="1400">
                <a:solidFill>
                  <a:srgbClr val="FFFFFF"/>
                </a:solidFill>
              </a:rPr>
              <a:t>各个功能模块的解耦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2213825" y="3995625"/>
            <a:ext cx="1209900" cy="88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MVC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MVP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MVVM</a:t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1452175" y="3041475"/>
            <a:ext cx="1209900" cy="88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OPP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OOP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3309863" y="2965850"/>
            <a:ext cx="1381500" cy="88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Observer</a:t>
            </a:r>
            <a:r>
              <a:rPr lang="zh-CN"/>
              <a:t>设计模式</a:t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4168075" y="3961025"/>
            <a:ext cx="1561500" cy="88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EventMgr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Handler</a:t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5380650" y="2965850"/>
            <a:ext cx="1561500" cy="88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delegrate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Action</a:t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6715925" y="3926475"/>
            <a:ext cx="1209900" cy="88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...</a:t>
            </a:r>
            <a:r>
              <a:rPr lang="zh-C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Reactive Programming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/>
              <a:t>提供了统一的框架解决同类型的问题，一切皆可Observable，一切</a:t>
            </a:r>
            <a:r>
              <a:rPr lang="zh-CN"/>
              <a:t>Observable皆可Dosomething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75" y="2571751"/>
            <a:ext cx="3657149" cy="9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/>
          <p:nvPr/>
        </p:nvSpPr>
        <p:spPr>
          <a:xfrm>
            <a:off x="6132725" y="3339125"/>
            <a:ext cx="1396500" cy="48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Observable</a:t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5233400" y="4196350"/>
            <a:ext cx="1348200" cy="61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Observer</a:t>
            </a:r>
            <a:endParaRPr/>
          </a:p>
        </p:txBody>
      </p:sp>
      <p:cxnSp>
        <p:nvCxnSpPr>
          <p:cNvPr id="162" name="Google Shape;162;p16"/>
          <p:cNvCxnSpPr>
            <a:stCxn id="161" idx="7"/>
            <a:endCxn id="160" idx="2"/>
          </p:cNvCxnSpPr>
          <p:nvPr/>
        </p:nvCxnSpPr>
        <p:spPr>
          <a:xfrm flipH="1" rot="10800000">
            <a:off x="6384161" y="3822959"/>
            <a:ext cx="4467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16"/>
          <p:cNvSpPr/>
          <p:nvPr/>
        </p:nvSpPr>
        <p:spPr>
          <a:xfrm>
            <a:off x="7252400" y="2264100"/>
            <a:ext cx="1348200" cy="61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Observer</a:t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7377150" y="4196350"/>
            <a:ext cx="1348200" cy="61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Observer</a:t>
            </a:r>
            <a:endParaRPr/>
          </a:p>
        </p:txBody>
      </p:sp>
      <p:cxnSp>
        <p:nvCxnSpPr>
          <p:cNvPr id="165" name="Google Shape;165;p16"/>
          <p:cNvCxnSpPr>
            <a:stCxn id="163" idx="3"/>
            <a:endCxn id="160" idx="0"/>
          </p:cNvCxnSpPr>
          <p:nvPr/>
        </p:nvCxnSpPr>
        <p:spPr>
          <a:xfrm flipH="1">
            <a:off x="6830939" y="2789291"/>
            <a:ext cx="618900" cy="5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6"/>
          <p:cNvCxnSpPr>
            <a:stCxn id="164" idx="1"/>
            <a:endCxn id="160" idx="2"/>
          </p:cNvCxnSpPr>
          <p:nvPr/>
        </p:nvCxnSpPr>
        <p:spPr>
          <a:xfrm rot="10800000">
            <a:off x="6830889" y="3822959"/>
            <a:ext cx="7437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Reactive Programming</a:t>
            </a:r>
            <a:endParaRPr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再来看几个复杂点的例子(复杂度2.5星)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675" y="3895800"/>
            <a:ext cx="4802201" cy="9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675" y="2912350"/>
            <a:ext cx="4180000" cy="8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675" y="1992100"/>
            <a:ext cx="54483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Reactive Programming</a:t>
            </a:r>
            <a:endParaRPr/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5星</a:t>
            </a:r>
            <a:r>
              <a:rPr lang="zh-CN"/>
              <a:t>难度的能干嘛？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整个替换掉</a:t>
            </a:r>
            <a:r>
              <a:rPr lang="zh-CN"/>
              <a:t>Observable（事件源）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Observable的各种过滤、组合、定时、帅选、重新打包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多线程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开源，扩展定制Observable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MicroCoroutine（&gt;30倍），协程中抛异常和中断处理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zh-CN"/>
              <a:t>NetRetry、Replay、ReactiveProperty、MessageBroker、Subject、More…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&amp; Why UniRX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&amp; Why UniRX</a:t>
            </a:r>
            <a:endParaRPr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先来看看LINQ（Language Integrated Query，语言集成查询）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650" y="2223625"/>
            <a:ext cx="3654999" cy="10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2299750" y="3898800"/>
            <a:ext cx="1852800" cy="712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Do something</a:t>
            </a:r>
            <a:endParaRPr/>
          </a:p>
        </p:txBody>
      </p:sp>
      <p:cxnSp>
        <p:nvCxnSpPr>
          <p:cNvPr id="195" name="Google Shape;195;p20"/>
          <p:cNvCxnSpPr>
            <a:stCxn id="194" idx="0"/>
            <a:endCxn id="193" idx="2"/>
          </p:cNvCxnSpPr>
          <p:nvPr/>
        </p:nvCxnSpPr>
        <p:spPr>
          <a:xfrm rot="10800000">
            <a:off x="3226150" y="3315000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&amp; Why UniRX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>
            <a:hlinkClick r:id="rId3"/>
          </p:cNvPr>
          <p:cNvSpPr/>
          <p:nvPr/>
        </p:nvSpPr>
        <p:spPr>
          <a:xfrm>
            <a:off x="3892475" y="2299025"/>
            <a:ext cx="1534500" cy="86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ReactiveX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1383275" y="2299025"/>
            <a:ext cx="1534500" cy="86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MS Rx模型</a:t>
            </a:r>
            <a:endParaRPr/>
          </a:p>
        </p:txBody>
      </p:sp>
      <p:sp>
        <p:nvSpPr>
          <p:cNvPr id="203" name="Google Shape;203;p21">
            <a:hlinkClick r:id="rId4"/>
          </p:cNvPr>
          <p:cNvSpPr/>
          <p:nvPr/>
        </p:nvSpPr>
        <p:spPr>
          <a:xfrm>
            <a:off x="6319350" y="2299025"/>
            <a:ext cx="1534500" cy="86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UniRX</a:t>
            </a:r>
            <a:endParaRPr/>
          </a:p>
        </p:txBody>
      </p:sp>
      <p:cxnSp>
        <p:nvCxnSpPr>
          <p:cNvPr id="204" name="Google Shape;204;p21"/>
          <p:cNvCxnSpPr>
            <a:stCxn id="202" idx="6"/>
            <a:endCxn id="201" idx="2"/>
          </p:cNvCxnSpPr>
          <p:nvPr/>
        </p:nvCxnSpPr>
        <p:spPr>
          <a:xfrm>
            <a:off x="2917775" y="2731025"/>
            <a:ext cx="97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1"/>
          <p:cNvCxnSpPr>
            <a:stCxn id="201" idx="6"/>
            <a:endCxn id="203" idx="2"/>
          </p:cNvCxnSpPr>
          <p:nvPr/>
        </p:nvCxnSpPr>
        <p:spPr>
          <a:xfrm>
            <a:off x="5426975" y="2731025"/>
            <a:ext cx="89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1297500" y="1567550"/>
            <a:ext cx="70389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/>
              <a:t>响应式编程本质上就是可异步操作的LINQ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